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Lato Black"/>
      <p:bold r:id="rId28"/>
      <p:boldItalic r:id="rId29"/>
    </p:embeddedFont>
    <p:embeddedFont>
      <p:font typeface="Average"/>
      <p:regular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13062285-5CBE-4CAF-A6D2-9D0F51D61E99}">
  <a:tblStyle styleId="{13062285-5CBE-4CAF-A6D2-9D0F51D61E9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La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LatoBlack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Black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Average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697a63b1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697a63b1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6f27d54c38_1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6f27d54c38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67d77415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67d77415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6f33e1788b_7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6f33e1788b_7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6eb7516cf2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6eb7516cf2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6f1c6848e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6f1c6848e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697a63b13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697a63b13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f64649c58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f64649c5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f27d54c38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f27d54c38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6ef59a4f8c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6ef59a4f8c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6f00257b32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6f00257b32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6eb7516cf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6eb7516cf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697a63b13_1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697a63b13_1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6eb7516cf2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6eb7516cf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>
  <p:cSld name="Two Conte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1347426" y="539390"/>
            <a:ext cx="6449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i="0" sz="2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indent="-228600" lvl="1" marL="914400" rtl="0" algn="l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2" type="body"/>
          </p:nvPr>
        </p:nvSpPr>
        <p:spPr>
          <a:xfrm>
            <a:off x="4709160" y="1183005"/>
            <a:ext cx="39777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indent="-228600" lvl="1" marL="914400" rtl="0" algn="l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"/>
              <a:buNone/>
              <a:defRPr sz="600"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55" name="Google Shape;55;p13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title"/>
          </p:nvPr>
        </p:nvSpPr>
        <p:spPr>
          <a:xfrm>
            <a:off x="1347426" y="539390"/>
            <a:ext cx="6449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i="0" sz="2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457200" y="1183005"/>
            <a:ext cx="82296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indent="-228600" lvl="1" marL="914400" rtl="0" algn="l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rtl="0" algn="l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rtl="0" algn="l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rtl="0" algn="l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rtl="0" algn="l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rtl="0" algn="l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rtl="0" algn="l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rtl="0" algn="l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108960" y="4783455"/>
            <a:ext cx="29259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"/>
              <a:buNone/>
              <a:defRPr sz="600"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61" name="Google Shape;61;p14"/>
          <p:cNvSpPr txBox="1"/>
          <p:nvPr>
            <p:ph idx="10" type="dt"/>
          </p:nvPr>
        </p:nvSpPr>
        <p:spPr>
          <a:xfrm>
            <a:off x="457200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>
                <a:solidFill>
                  <a:srgbClr val="888888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/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6583681" y="4783455"/>
            <a:ext cx="21030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rt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 1">
  <p:cSld name="TITLE_AND_BODY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/>
        </p:nvSpPr>
        <p:spPr>
          <a:xfrm>
            <a:off x="380650" y="4717175"/>
            <a:ext cx="86205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CCCC"/>
                </a:solidFill>
                <a:latin typeface="Lato Black"/>
                <a:ea typeface="Lato Black"/>
                <a:cs typeface="Lato Black"/>
                <a:sym typeface="Lato Black"/>
              </a:rPr>
              <a:t>WINDFINDER</a:t>
            </a:r>
            <a:endParaRPr sz="1200">
              <a:solidFill>
                <a:srgbClr val="33CCCC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099" y="4820125"/>
            <a:ext cx="235576" cy="18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 2">
  <p:cSld name="TITLE_AND_BODY_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/>
        </p:nvSpPr>
        <p:spPr>
          <a:xfrm>
            <a:off x="380650" y="4717175"/>
            <a:ext cx="8620500" cy="34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CCCC"/>
                </a:solidFill>
                <a:latin typeface="Lato Black"/>
                <a:ea typeface="Lato Black"/>
                <a:cs typeface="Lato Black"/>
                <a:sym typeface="Lato Black"/>
              </a:rPr>
              <a:t>WINDFINDER</a:t>
            </a:r>
            <a:endParaRPr sz="1200">
              <a:solidFill>
                <a:srgbClr val="33CCCC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pic>
        <p:nvPicPr>
          <p:cNvPr id="68" name="Google Shape;6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86099" y="4820125"/>
            <a:ext cx="235576" cy="18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9.png"/><Relationship Id="rId5" Type="http://schemas.openxmlformats.org/officeDocument/2006/relationships/image" Target="../media/image5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atagourmet.xyz" TargetMode="External"/><Relationship Id="rId4" Type="http://schemas.openxmlformats.org/officeDocument/2006/relationships/hyperlink" Target="http://drive.google.com/file/d/1eMfY63BWGd_vUYyK0sy-UK_U8tSikhN8/view" TargetMode="External"/><Relationship Id="rId5" Type="http://schemas.openxmlformats.org/officeDocument/2006/relationships/image" Target="../media/image1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0.png"/><Relationship Id="rId6" Type="http://schemas.openxmlformats.org/officeDocument/2006/relationships/image" Target="../media/image16.png"/><Relationship Id="rId7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</a:rPr>
              <a:t>Analyze Urban Solar Power market in US </a:t>
            </a:r>
            <a:endParaRPr b="1">
              <a:solidFill>
                <a:schemeClr val="accent4"/>
              </a:solidFill>
            </a:endParaRPr>
          </a:p>
        </p:txBody>
      </p:sp>
      <p:sp>
        <p:nvSpPr>
          <p:cNvPr id="74" name="Google Shape;74;p17"/>
          <p:cNvSpPr txBox="1"/>
          <p:nvPr>
            <p:ph idx="1" type="subTitle"/>
          </p:nvPr>
        </p:nvSpPr>
        <p:spPr>
          <a:xfrm>
            <a:off x="671250" y="3174874"/>
            <a:ext cx="7801500" cy="12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Insight Data Engineering Fellowship, New York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Xiuhong Cai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</a:rPr>
              <a:t>HDF File</a:t>
            </a:r>
            <a:r>
              <a:rPr b="1" lang="en">
                <a:solidFill>
                  <a:schemeClr val="accent4"/>
                </a:solidFill>
              </a:rPr>
              <a:t> </a:t>
            </a:r>
            <a:endParaRPr b="1">
              <a:solidFill>
                <a:schemeClr val="accent4"/>
              </a:solidFill>
            </a:endParaRPr>
          </a:p>
        </p:txBody>
      </p:sp>
      <p:pic>
        <p:nvPicPr>
          <p:cNvPr id="260" name="Google Shape;26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3625" y="941300"/>
            <a:ext cx="7068326" cy="404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</a:rPr>
              <a:t>Challenges</a:t>
            </a:r>
            <a:r>
              <a:rPr lang="en">
                <a:solidFill>
                  <a:schemeClr val="accent4"/>
                </a:solidFill>
              </a:rPr>
              <a:t> 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266" name="Google Shape;266;p27"/>
          <p:cNvSpPr txBox="1"/>
          <p:nvPr>
            <p:ph idx="1" type="body"/>
          </p:nvPr>
        </p:nvSpPr>
        <p:spPr>
          <a:xfrm>
            <a:off x="311700" y="1152475"/>
            <a:ext cx="8520600" cy="31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How to process a huge file (1.6TB/file) that can’t be loaded automatically to Spark from S3</a:t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Using </a:t>
            </a:r>
            <a:r>
              <a:rPr lang="en" sz="2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S3fs/H5py</a:t>
            </a:r>
            <a:r>
              <a:rPr lang="en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 the data is reduced from 15TB to 100MB</a:t>
            </a:r>
            <a:r>
              <a:rPr lang="en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that can be loaded automatically to spark.</a:t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</a:endParaRPr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  <p:graphicFrame>
        <p:nvGraphicFramePr>
          <p:cNvPr id="267" name="Google Shape;267;p27"/>
          <p:cNvGraphicFramePr/>
          <p:nvPr/>
        </p:nvGraphicFramePr>
        <p:xfrm>
          <a:off x="823375" y="2934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Method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Pros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Cons</a:t>
                      </a:r>
                      <a:endParaRPr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Localhost/H5py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Fast: 222ms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Huge storage for EC2</a:t>
                      </a:r>
                      <a:endParaRPr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HSDS, REST API/H5pyd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 storage, Fast: 103ms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Rate limit</a:t>
                      </a:r>
                      <a:endParaRPr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S3fs/H5py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 storage, No Rate Limit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Slowest: 10.03s</a:t>
                      </a:r>
                      <a:endParaRPr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68" name="Google Shape;268;p27"/>
          <p:cNvSpPr/>
          <p:nvPr/>
        </p:nvSpPr>
        <p:spPr>
          <a:xfrm>
            <a:off x="7528825" y="3978975"/>
            <a:ext cx="839400" cy="6888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7"/>
          <p:cNvSpPr txBox="1"/>
          <p:nvPr/>
        </p:nvSpPr>
        <p:spPr>
          <a:xfrm>
            <a:off x="823375" y="4504200"/>
            <a:ext cx="64545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Solution: read chunk</a:t>
            </a:r>
            <a:r>
              <a:rPr b="1" lang="e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by Spark -&gt; S3  </a:t>
            </a:r>
            <a:endParaRPr b="1" sz="1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</a:rPr>
              <a:t>Geohash</a:t>
            </a:r>
            <a:endParaRPr b="1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Transform</a:t>
            </a:r>
            <a:endParaRPr/>
          </a:p>
        </p:txBody>
      </p:sp>
      <p:graphicFrame>
        <p:nvGraphicFramePr>
          <p:cNvPr id="280" name="Google Shape;280;p29"/>
          <p:cNvGraphicFramePr/>
          <p:nvPr/>
        </p:nvGraphicFramePr>
        <p:xfrm>
          <a:off x="952500" y="1047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1301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building_id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footprint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flat_area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slop_area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zip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...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aspect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city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state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geom_4326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81" name="Google Shape;281;p29"/>
          <p:cNvGraphicFramePr/>
          <p:nvPr/>
        </p:nvGraphicFramePr>
        <p:xfrm>
          <a:off x="6282000" y="1047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1301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geohash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zip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city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state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tot_flat</a:t>
                      </a:r>
                      <a:r>
                        <a:rPr lang="en"/>
                        <a:t>_area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tot_slop_area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tot_dev_area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ave_ghi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solar_power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82" name="Google Shape;282;p29"/>
          <p:cNvGraphicFramePr/>
          <p:nvPr/>
        </p:nvGraphicFramePr>
        <p:xfrm>
          <a:off x="3155575" y="1047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1301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latitude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longitude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ghi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year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83" name="Google Shape;283;p29"/>
          <p:cNvSpPr/>
          <p:nvPr/>
        </p:nvSpPr>
        <p:spPr>
          <a:xfrm>
            <a:off x="2297200" y="1205325"/>
            <a:ext cx="3888450" cy="2777125"/>
          </a:xfrm>
          <a:custGeom>
            <a:rect b="b" l="l" r="r" t="t"/>
            <a:pathLst>
              <a:path extrusionOk="0" h="111085" w="155538">
                <a:moveTo>
                  <a:pt x="0" y="65891"/>
                </a:moveTo>
                <a:cubicBezTo>
                  <a:pt x="6350" y="71419"/>
                  <a:pt x="24504" y="91664"/>
                  <a:pt x="38100" y="99060"/>
                </a:cubicBezTo>
                <a:cubicBezTo>
                  <a:pt x="51697" y="106456"/>
                  <a:pt x="67460" y="113404"/>
                  <a:pt x="81579" y="110266"/>
                </a:cubicBezTo>
                <a:cubicBezTo>
                  <a:pt x="95699" y="107128"/>
                  <a:pt x="110491" y="98612"/>
                  <a:pt x="122817" y="80234"/>
                </a:cubicBezTo>
                <a:cubicBezTo>
                  <a:pt x="135144" y="61856"/>
                  <a:pt x="150085" y="13372"/>
                  <a:pt x="155538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4" name="Google Shape;284;p29"/>
          <p:cNvSpPr/>
          <p:nvPr/>
        </p:nvSpPr>
        <p:spPr>
          <a:xfrm>
            <a:off x="4527175" y="1171725"/>
            <a:ext cx="1613650" cy="103650"/>
          </a:xfrm>
          <a:custGeom>
            <a:rect b="b" l="l" r="r" t="t"/>
            <a:pathLst>
              <a:path extrusionOk="0" h="4146" w="64546">
                <a:moveTo>
                  <a:pt x="0" y="0"/>
                </a:moveTo>
                <a:cubicBezTo>
                  <a:pt x="5005" y="672"/>
                  <a:pt x="19274" y="3810"/>
                  <a:pt x="30032" y="4034"/>
                </a:cubicBezTo>
                <a:cubicBezTo>
                  <a:pt x="40790" y="4258"/>
                  <a:pt x="58794" y="1792"/>
                  <a:pt x="64546" y="1344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5" name="Google Shape;285;p29"/>
          <p:cNvSpPr/>
          <p:nvPr/>
        </p:nvSpPr>
        <p:spPr>
          <a:xfrm>
            <a:off x="4527175" y="1283775"/>
            <a:ext cx="1580025" cy="403400"/>
          </a:xfrm>
          <a:custGeom>
            <a:rect b="b" l="l" r="r" t="t"/>
            <a:pathLst>
              <a:path extrusionOk="0" h="16136" w="63201">
                <a:moveTo>
                  <a:pt x="0" y="16136"/>
                </a:moveTo>
                <a:cubicBezTo>
                  <a:pt x="6425" y="15763"/>
                  <a:pt x="28015" y="16584"/>
                  <a:pt x="38548" y="13895"/>
                </a:cubicBezTo>
                <a:cubicBezTo>
                  <a:pt x="49082" y="11206"/>
                  <a:pt x="59092" y="2316"/>
                  <a:pt x="63201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6" name="Google Shape;286;p29"/>
          <p:cNvSpPr/>
          <p:nvPr/>
        </p:nvSpPr>
        <p:spPr>
          <a:xfrm>
            <a:off x="2319625" y="2068175"/>
            <a:ext cx="3843600" cy="1260900"/>
          </a:xfrm>
          <a:custGeom>
            <a:rect b="b" l="l" r="r" t="t"/>
            <a:pathLst>
              <a:path extrusionOk="0" h="50436" w="153744">
                <a:moveTo>
                  <a:pt x="0" y="0"/>
                </a:moveTo>
                <a:cubicBezTo>
                  <a:pt x="5229" y="7321"/>
                  <a:pt x="16883" y="35784"/>
                  <a:pt x="31376" y="43927"/>
                </a:cubicBezTo>
                <a:cubicBezTo>
                  <a:pt x="45869" y="52070"/>
                  <a:pt x="66562" y="50875"/>
                  <a:pt x="86957" y="48858"/>
                </a:cubicBezTo>
                <a:cubicBezTo>
                  <a:pt x="107352" y="46841"/>
                  <a:pt x="142613" y="34664"/>
                  <a:pt x="153744" y="3182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7" name="Google Shape;287;p29"/>
          <p:cNvSpPr/>
          <p:nvPr/>
        </p:nvSpPr>
        <p:spPr>
          <a:xfrm>
            <a:off x="2308400" y="2505225"/>
            <a:ext cx="3899650" cy="1179975"/>
          </a:xfrm>
          <a:custGeom>
            <a:rect b="b" l="l" r="r" t="t"/>
            <a:pathLst>
              <a:path extrusionOk="0" h="47199" w="155986">
                <a:moveTo>
                  <a:pt x="0" y="0"/>
                </a:moveTo>
                <a:cubicBezTo>
                  <a:pt x="6126" y="6948"/>
                  <a:pt x="23010" y="34140"/>
                  <a:pt x="36756" y="41685"/>
                </a:cubicBezTo>
                <a:cubicBezTo>
                  <a:pt x="50502" y="49230"/>
                  <a:pt x="62604" y="47363"/>
                  <a:pt x="82476" y="45271"/>
                </a:cubicBezTo>
                <a:cubicBezTo>
                  <a:pt x="102348" y="43179"/>
                  <a:pt x="143734" y="31824"/>
                  <a:pt x="155986" y="2913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8" name="Google Shape;288;p29"/>
          <p:cNvSpPr/>
          <p:nvPr/>
        </p:nvSpPr>
        <p:spPr>
          <a:xfrm>
            <a:off x="4527175" y="2056975"/>
            <a:ext cx="1680875" cy="1949825"/>
          </a:xfrm>
          <a:custGeom>
            <a:rect b="b" l="l" r="r" t="t"/>
            <a:pathLst>
              <a:path extrusionOk="0" h="77993" w="67235">
                <a:moveTo>
                  <a:pt x="0" y="0"/>
                </a:moveTo>
                <a:cubicBezTo>
                  <a:pt x="11206" y="12999"/>
                  <a:pt x="56029" y="64994"/>
                  <a:pt x="67235" y="7799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294" name="Google Shape;29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of solar power: transfer efficiency,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Electricity usage of residents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4"/>
                </a:solidFill>
              </a:rPr>
              <a:t>M</a:t>
            </a:r>
            <a:r>
              <a:rPr b="1" lang="en" sz="3600">
                <a:solidFill>
                  <a:schemeClr val="accent4"/>
                </a:solidFill>
              </a:rPr>
              <a:t>otivation</a:t>
            </a:r>
            <a:endParaRPr b="1" sz="3600">
              <a:solidFill>
                <a:schemeClr val="accent4"/>
              </a:solidFill>
            </a:endParaRPr>
          </a:p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736000" y="11236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Solar panel market is booming and huge, may reach $22.9 billion by 2025</a:t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 all rooftops are suitable for Solar panels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" sz="2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Target: 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Help solar companies to target the most potential locations in US 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81" name="Google Shape;81;p18"/>
          <p:cNvSpPr/>
          <p:nvPr/>
        </p:nvSpPr>
        <p:spPr>
          <a:xfrm>
            <a:off x="466500" y="3600800"/>
            <a:ext cx="2052324" cy="1363608"/>
          </a:xfrm>
          <a:prstGeom prst="cloud">
            <a:avLst/>
          </a:prstGeom>
          <a:solidFill>
            <a:srgbClr val="FFF2CC"/>
          </a:solidFill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Developable Rooftop</a:t>
            </a:r>
            <a:endParaRPr/>
          </a:p>
        </p:txBody>
      </p:sp>
      <p:sp>
        <p:nvSpPr>
          <p:cNvPr id="82" name="Google Shape;82;p18"/>
          <p:cNvSpPr/>
          <p:nvPr/>
        </p:nvSpPr>
        <p:spPr>
          <a:xfrm>
            <a:off x="6358900" y="3444975"/>
            <a:ext cx="2052324" cy="1363608"/>
          </a:xfrm>
          <a:prstGeom prst="cloud">
            <a:avLst/>
          </a:prstGeom>
          <a:solidFill>
            <a:srgbClr val="FFF2CC"/>
          </a:solidFill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Same-time Irradiation</a:t>
            </a:r>
            <a:endParaRPr/>
          </a:p>
        </p:txBody>
      </p:sp>
      <p:sp>
        <p:nvSpPr>
          <p:cNvPr id="83" name="Google Shape;83;p18"/>
          <p:cNvSpPr/>
          <p:nvPr/>
        </p:nvSpPr>
        <p:spPr>
          <a:xfrm>
            <a:off x="3317550" y="3444975"/>
            <a:ext cx="2052324" cy="1363608"/>
          </a:xfrm>
          <a:prstGeom prst="cloud">
            <a:avLst/>
          </a:prstGeom>
          <a:solidFill>
            <a:srgbClr val="FFF2CC"/>
          </a:solidFill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Zip code</a:t>
            </a:r>
            <a:endParaRPr sz="1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</a:rPr>
              <a:t>P</a:t>
            </a:r>
            <a:r>
              <a:rPr b="1" lang="en">
                <a:solidFill>
                  <a:schemeClr val="accent4"/>
                </a:solidFill>
              </a:rPr>
              <a:t>ipeline</a:t>
            </a:r>
            <a:r>
              <a:rPr lang="en">
                <a:solidFill>
                  <a:schemeClr val="accent4"/>
                </a:solidFill>
              </a:rPr>
              <a:t> 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89" name="Google Shape;89;p19"/>
          <p:cNvSpPr/>
          <p:nvPr/>
        </p:nvSpPr>
        <p:spPr>
          <a:xfrm>
            <a:off x="311700" y="1017725"/>
            <a:ext cx="6621600" cy="3747000"/>
          </a:xfrm>
          <a:prstGeom prst="rect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0" name="Google Shape;90;p19"/>
          <p:cNvCxnSpPr/>
          <p:nvPr/>
        </p:nvCxnSpPr>
        <p:spPr>
          <a:xfrm>
            <a:off x="1176925" y="1813202"/>
            <a:ext cx="436800" cy="4728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1" name="Google Shape;91;p19"/>
          <p:cNvCxnSpPr>
            <a:stCxn id="92" idx="3"/>
            <a:endCxn id="93" idx="1"/>
          </p:cNvCxnSpPr>
          <p:nvPr/>
        </p:nvCxnSpPr>
        <p:spPr>
          <a:xfrm>
            <a:off x="1334276" y="4185450"/>
            <a:ext cx="595200" cy="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4" name="Google Shape;94;p19"/>
          <p:cNvCxnSpPr/>
          <p:nvPr/>
        </p:nvCxnSpPr>
        <p:spPr>
          <a:xfrm rot="10800000">
            <a:off x="2061900" y="3357275"/>
            <a:ext cx="414600" cy="4191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5" name="Google Shape;95;p19"/>
          <p:cNvSpPr/>
          <p:nvPr/>
        </p:nvSpPr>
        <p:spPr>
          <a:xfrm>
            <a:off x="2446325" y="2709725"/>
            <a:ext cx="595200" cy="363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2424" y="527479"/>
            <a:ext cx="940175" cy="940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100" y="1286125"/>
            <a:ext cx="1476000" cy="42171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4100" y="3922200"/>
            <a:ext cx="940176" cy="52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29488" y="3695001"/>
            <a:ext cx="1528512" cy="98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84825" y="2347159"/>
            <a:ext cx="1528500" cy="980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21713" y="2071225"/>
            <a:ext cx="1476006" cy="1639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933427" y="2357487"/>
            <a:ext cx="2002074" cy="106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52243" y="2388087"/>
            <a:ext cx="750782" cy="908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9"/>
          <p:cNvSpPr/>
          <p:nvPr/>
        </p:nvSpPr>
        <p:spPr>
          <a:xfrm>
            <a:off x="4772850" y="2709713"/>
            <a:ext cx="595200" cy="363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9"/>
          <p:cNvSpPr/>
          <p:nvPr/>
        </p:nvSpPr>
        <p:spPr>
          <a:xfrm>
            <a:off x="6528125" y="2709713"/>
            <a:ext cx="595200" cy="363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 txBox="1"/>
          <p:nvPr/>
        </p:nvSpPr>
        <p:spPr>
          <a:xfrm>
            <a:off x="1870092" y="1187000"/>
            <a:ext cx="1376100" cy="7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Rooftop  </a:t>
            </a:r>
            <a:endParaRPr sz="24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9"/>
          <p:cNvSpPr txBox="1"/>
          <p:nvPr/>
        </p:nvSpPr>
        <p:spPr>
          <a:xfrm>
            <a:off x="311700" y="3399075"/>
            <a:ext cx="1750200" cy="7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Irradiation</a:t>
            </a:r>
            <a:endParaRPr sz="24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/>
        </p:nvSpPr>
        <p:spPr>
          <a:xfrm>
            <a:off x="4318675" y="593175"/>
            <a:ext cx="35049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alibri"/>
                <a:ea typeface="Calibri"/>
                <a:cs typeface="Calibri"/>
                <a:sym typeface="Calibri"/>
              </a:rPr>
              <a:t>Meta: geospatial info: </a:t>
            </a:r>
            <a:r>
              <a:rPr b="1" lang="en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2018392 x 10 </a:t>
            </a:r>
            <a:endParaRPr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8100" y="3715324"/>
            <a:ext cx="1253650" cy="94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 txBox="1"/>
          <p:nvPr/>
        </p:nvSpPr>
        <p:spPr>
          <a:xfrm>
            <a:off x="1394100" y="3760950"/>
            <a:ext cx="1479300" cy="8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b="1" lang="en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3fs</a:t>
            </a:r>
            <a:endParaRPr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h5py</a:t>
            </a:r>
            <a:endParaRPr b="1"/>
          </a:p>
        </p:txBody>
      </p:sp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</a:rPr>
              <a:t>Challenges</a:t>
            </a:r>
            <a:r>
              <a:rPr lang="en">
                <a:solidFill>
                  <a:schemeClr val="accent4"/>
                </a:solidFill>
              </a:rPr>
              <a:t> </a:t>
            </a:r>
            <a:endParaRPr>
              <a:solidFill>
                <a:schemeClr val="accent4"/>
              </a:solidFill>
            </a:endParaRPr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100" y="3922200"/>
            <a:ext cx="940176" cy="526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5" name="Google Shape;115;p20"/>
          <p:cNvCxnSpPr/>
          <p:nvPr/>
        </p:nvCxnSpPr>
        <p:spPr>
          <a:xfrm>
            <a:off x="1334276" y="4185450"/>
            <a:ext cx="595200" cy="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6" name="Google Shape;116;p20"/>
          <p:cNvSpPr txBox="1"/>
          <p:nvPr/>
        </p:nvSpPr>
        <p:spPr>
          <a:xfrm>
            <a:off x="394100" y="4540175"/>
            <a:ext cx="748200" cy="3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</a:rPr>
              <a:t>15TB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117" name="Google Shape;117;p20"/>
          <p:cNvSpPr txBox="1"/>
          <p:nvPr/>
        </p:nvSpPr>
        <p:spPr>
          <a:xfrm>
            <a:off x="1948825" y="4540175"/>
            <a:ext cx="832200" cy="3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</a:rPr>
              <a:t>100MB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118" name="Google Shape;118;p20"/>
          <p:cNvSpPr/>
          <p:nvPr/>
        </p:nvSpPr>
        <p:spPr>
          <a:xfrm>
            <a:off x="2841075" y="1232675"/>
            <a:ext cx="943800" cy="4881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2014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9" name="Google Shape;119;p20"/>
          <p:cNvSpPr/>
          <p:nvPr/>
        </p:nvSpPr>
        <p:spPr>
          <a:xfrm>
            <a:off x="2841075" y="1712375"/>
            <a:ext cx="943800" cy="4881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2013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0" name="Google Shape;120;p20"/>
          <p:cNvSpPr/>
          <p:nvPr/>
        </p:nvSpPr>
        <p:spPr>
          <a:xfrm>
            <a:off x="2841075" y="2185175"/>
            <a:ext cx="943800" cy="4881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2012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1" name="Google Shape;121;p20"/>
          <p:cNvSpPr/>
          <p:nvPr/>
        </p:nvSpPr>
        <p:spPr>
          <a:xfrm>
            <a:off x="2841075" y="2665025"/>
            <a:ext cx="943800" cy="4881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...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2" name="Google Shape;122;p20"/>
          <p:cNvSpPr/>
          <p:nvPr/>
        </p:nvSpPr>
        <p:spPr>
          <a:xfrm>
            <a:off x="2841075" y="3137675"/>
            <a:ext cx="943800" cy="4881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2005</a:t>
            </a:r>
            <a:endParaRPr/>
          </a:p>
        </p:txBody>
      </p:sp>
      <p:cxnSp>
        <p:nvCxnSpPr>
          <p:cNvPr id="123" name="Google Shape;123;p20"/>
          <p:cNvCxnSpPr>
            <a:stCxn id="118" idx="3"/>
          </p:cNvCxnSpPr>
          <p:nvPr/>
        </p:nvCxnSpPr>
        <p:spPr>
          <a:xfrm flipH="1" rot="10800000">
            <a:off x="3784875" y="818225"/>
            <a:ext cx="540600" cy="658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20"/>
          <p:cNvCxnSpPr>
            <a:endCxn id="125" idx="1"/>
          </p:cNvCxnSpPr>
          <p:nvPr/>
        </p:nvCxnSpPr>
        <p:spPr>
          <a:xfrm>
            <a:off x="3776425" y="1597425"/>
            <a:ext cx="581400" cy="1281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" name="Google Shape;126;p20"/>
          <p:cNvCxnSpPr>
            <a:stCxn id="127" idx="0"/>
          </p:cNvCxnSpPr>
          <p:nvPr/>
        </p:nvCxnSpPr>
        <p:spPr>
          <a:xfrm>
            <a:off x="7033725" y="1763102"/>
            <a:ext cx="462900" cy="668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" name="Google Shape;128;p20"/>
          <p:cNvCxnSpPr/>
          <p:nvPr/>
        </p:nvCxnSpPr>
        <p:spPr>
          <a:xfrm flipH="1" rot="10800000">
            <a:off x="6510625" y="3406600"/>
            <a:ext cx="975000" cy="986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9" name="Google Shape;129;p20"/>
          <p:cNvSpPr txBox="1"/>
          <p:nvPr/>
        </p:nvSpPr>
        <p:spPr>
          <a:xfrm>
            <a:off x="56025" y="1097525"/>
            <a:ext cx="3000000" cy="23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to process 1.6TB/file, that can’t be loaded automatically to Spark from S3?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30" name="Google Shape;130;p20"/>
          <p:cNvGraphicFramePr/>
          <p:nvPr/>
        </p:nvGraphicFramePr>
        <p:xfrm>
          <a:off x="4701825" y="3365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382850"/>
                <a:gridCol w="382850"/>
                <a:gridCol w="382850"/>
                <a:gridCol w="382850"/>
              </a:tblGrid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31" name="Google Shape;131;p20"/>
          <p:cNvGraphicFramePr/>
          <p:nvPr/>
        </p:nvGraphicFramePr>
        <p:xfrm>
          <a:off x="4634600" y="3256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382850"/>
                <a:gridCol w="382850"/>
              </a:tblGrid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32" name="Google Shape;132;p20"/>
          <p:cNvGraphicFramePr/>
          <p:nvPr/>
        </p:nvGraphicFramePr>
        <p:xfrm>
          <a:off x="4615575" y="4196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382850"/>
                <a:gridCol w="382850"/>
              </a:tblGrid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33" name="Google Shape;133;p20"/>
          <p:cNvGraphicFramePr/>
          <p:nvPr/>
        </p:nvGraphicFramePr>
        <p:xfrm>
          <a:off x="5553775" y="3256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382850"/>
                <a:gridCol w="382850"/>
              </a:tblGrid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34" name="Google Shape;134;p20"/>
          <p:cNvGraphicFramePr/>
          <p:nvPr/>
        </p:nvGraphicFramePr>
        <p:xfrm>
          <a:off x="5544263" y="4196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382850"/>
                <a:gridCol w="382850"/>
              </a:tblGrid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35" name="Google Shape;135;p20"/>
          <p:cNvGraphicFramePr/>
          <p:nvPr/>
        </p:nvGraphicFramePr>
        <p:xfrm>
          <a:off x="4637150" y="3256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382850"/>
                <a:gridCol w="382850"/>
              </a:tblGrid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36" name="Google Shape;136;p20"/>
          <p:cNvGraphicFramePr/>
          <p:nvPr/>
        </p:nvGraphicFramePr>
        <p:xfrm>
          <a:off x="4618125" y="4196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382850"/>
                <a:gridCol w="382850"/>
              </a:tblGrid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37" name="Google Shape;137;p20"/>
          <p:cNvGraphicFramePr/>
          <p:nvPr/>
        </p:nvGraphicFramePr>
        <p:xfrm>
          <a:off x="5556325" y="3256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382850"/>
                <a:gridCol w="382850"/>
              </a:tblGrid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38" name="Google Shape;138;p20"/>
          <p:cNvGraphicFramePr/>
          <p:nvPr/>
        </p:nvGraphicFramePr>
        <p:xfrm>
          <a:off x="5546813" y="4196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382850"/>
                <a:gridCol w="382850"/>
              </a:tblGrid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39" name="Google Shape;139;p20"/>
          <p:cNvGraphicFramePr/>
          <p:nvPr/>
        </p:nvGraphicFramePr>
        <p:xfrm>
          <a:off x="4637150" y="3256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382850"/>
                <a:gridCol w="382850"/>
              </a:tblGrid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0" name="Google Shape;140;p20"/>
          <p:cNvGraphicFramePr/>
          <p:nvPr/>
        </p:nvGraphicFramePr>
        <p:xfrm>
          <a:off x="4618125" y="4196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382850"/>
                <a:gridCol w="382850"/>
              </a:tblGrid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1" name="Google Shape;141;p20"/>
          <p:cNvGraphicFramePr/>
          <p:nvPr/>
        </p:nvGraphicFramePr>
        <p:xfrm>
          <a:off x="5556325" y="3256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382850"/>
                <a:gridCol w="382850"/>
              </a:tblGrid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42" name="Google Shape;142;p20"/>
          <p:cNvGraphicFramePr/>
          <p:nvPr/>
        </p:nvGraphicFramePr>
        <p:xfrm>
          <a:off x="5546813" y="4196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382850"/>
                <a:gridCol w="382850"/>
              </a:tblGrid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43" name="Google Shape;143;p20"/>
          <p:cNvGraphicFramePr/>
          <p:nvPr/>
        </p:nvGraphicFramePr>
        <p:xfrm>
          <a:off x="4599100" y="3365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382850"/>
              </a:tblGrid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4" name="Google Shape;144;p20"/>
          <p:cNvGraphicFramePr/>
          <p:nvPr/>
        </p:nvGraphicFramePr>
        <p:xfrm>
          <a:off x="5082650" y="3365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382850"/>
              </a:tblGrid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5" name="Google Shape;145;p20"/>
          <p:cNvGraphicFramePr/>
          <p:nvPr/>
        </p:nvGraphicFramePr>
        <p:xfrm>
          <a:off x="5566200" y="3365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382850"/>
              </a:tblGrid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6" name="Google Shape;146;p20"/>
          <p:cNvGraphicFramePr/>
          <p:nvPr/>
        </p:nvGraphicFramePr>
        <p:xfrm>
          <a:off x="6096400" y="3365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382850"/>
              </a:tblGrid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  <a:tr h="36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7" name="Google Shape;147;p20"/>
          <p:cNvGraphicFramePr/>
          <p:nvPr/>
        </p:nvGraphicFramePr>
        <p:xfrm>
          <a:off x="7520075" y="2099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1340075"/>
              </a:tblGrid>
              <a:tr h="428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Latitude</a:t>
                      </a:r>
                      <a:endParaRPr/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DFE9FB"/>
                        </a:gs>
                        <a:gs pos="100000">
                          <a:srgbClr val="6E9BE7"/>
                        </a:gs>
                      </a:gsLst>
                      <a:lin ang="5400012" scaled="0"/>
                    </a:gra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Longitude</a:t>
                      </a:r>
                      <a:endParaRPr/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DFE9FB"/>
                        </a:gs>
                        <a:gs pos="100000">
                          <a:srgbClr val="6E9BE7"/>
                        </a:gs>
                      </a:gsLst>
                      <a:lin ang="5400012" scaled="0"/>
                    </a:gra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Anual_ghi</a:t>
                      </a:r>
                      <a:endParaRPr/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DFE9FB"/>
                        </a:gs>
                        <a:gs pos="100000">
                          <a:srgbClr val="6E9BE7"/>
                        </a:gs>
                      </a:gsLst>
                      <a:lin ang="5400012" scaled="0"/>
                    </a:gradFill>
                  </a:tcPr>
                </a:tc>
              </a:tr>
              <a:tr h="397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Year</a:t>
                      </a:r>
                      <a:endParaRPr/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DFE9FB"/>
                        </a:gs>
                        <a:gs pos="100000">
                          <a:srgbClr val="6E9BE7"/>
                        </a:gs>
                      </a:gsLst>
                      <a:lin ang="5400012" scaled="0"/>
                    </a:gradFill>
                  </a:tcPr>
                </a:tc>
              </a:tr>
            </a:tbl>
          </a:graphicData>
        </a:graphic>
      </p:graphicFrame>
      <p:sp>
        <p:nvSpPr>
          <p:cNvPr id="148" name="Google Shape;148;p20"/>
          <p:cNvSpPr txBox="1"/>
          <p:nvPr/>
        </p:nvSpPr>
        <p:spPr>
          <a:xfrm>
            <a:off x="5095900" y="3104325"/>
            <a:ext cx="61851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0"/>
          <p:cNvSpPr txBox="1"/>
          <p:nvPr/>
        </p:nvSpPr>
        <p:spPr>
          <a:xfrm>
            <a:off x="4866775" y="2923075"/>
            <a:ext cx="1781700" cy="3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</a:rPr>
              <a:t>2018392 loc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150" name="Google Shape;150;p20"/>
          <p:cNvSpPr txBox="1"/>
          <p:nvPr/>
        </p:nvSpPr>
        <p:spPr>
          <a:xfrm rot="-5400000">
            <a:off x="3788613" y="3721438"/>
            <a:ext cx="1160400" cy="3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</a:rPr>
              <a:t>17568 ghi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125" name="Google Shape;125;p20"/>
          <p:cNvSpPr txBox="1"/>
          <p:nvPr/>
        </p:nvSpPr>
        <p:spPr>
          <a:xfrm>
            <a:off x="4357825" y="2657775"/>
            <a:ext cx="2219400" cy="4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GHI: half-hourly irradiation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1" name="Google Shape;151;p20"/>
          <p:cNvCxnSpPr>
            <a:stCxn id="118" idx="3"/>
          </p:cNvCxnSpPr>
          <p:nvPr/>
        </p:nvCxnSpPr>
        <p:spPr>
          <a:xfrm flipH="1" rot="10800000">
            <a:off x="3784875" y="349925"/>
            <a:ext cx="507900" cy="1126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2" name="Google Shape;152;p20"/>
          <p:cNvSpPr txBox="1"/>
          <p:nvPr/>
        </p:nvSpPr>
        <p:spPr>
          <a:xfrm>
            <a:off x="4319525" y="161225"/>
            <a:ext cx="2219400" cy="4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Air Temperature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3" name="Google Shape;153;p20"/>
          <p:cNvCxnSpPr>
            <a:stCxn id="118" idx="3"/>
          </p:cNvCxnSpPr>
          <p:nvPr/>
        </p:nvCxnSpPr>
        <p:spPr>
          <a:xfrm flipH="1" rot="10800000">
            <a:off x="3784875" y="694625"/>
            <a:ext cx="507000" cy="782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4" name="Google Shape;154;p20"/>
          <p:cNvSpPr txBox="1"/>
          <p:nvPr/>
        </p:nvSpPr>
        <p:spPr>
          <a:xfrm>
            <a:off x="4319525" y="350000"/>
            <a:ext cx="2219400" cy="4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...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55" name="Google Shape;155;p20"/>
          <p:cNvGraphicFramePr/>
          <p:nvPr/>
        </p:nvGraphicFramePr>
        <p:xfrm>
          <a:off x="4461625" y="1033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565250"/>
                <a:gridCol w="565250"/>
                <a:gridCol w="565250"/>
                <a:gridCol w="565250"/>
              </a:tblGrid>
              <a:tr h="303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Lat.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Long.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...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Pop.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5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5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3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...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...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...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...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7" name="Google Shape;127;p20"/>
          <p:cNvSpPr txBox="1"/>
          <p:nvPr/>
        </p:nvSpPr>
        <p:spPr>
          <a:xfrm rot="5400000">
            <a:off x="6214575" y="1607552"/>
            <a:ext cx="1327200" cy="3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</a:rPr>
              <a:t>2018392 loc</a:t>
            </a:r>
            <a:r>
              <a:rPr b="1" lang="en">
                <a:solidFill>
                  <a:srgbClr val="FF0000"/>
                </a:solidFill>
              </a:rPr>
              <a:t> </a:t>
            </a:r>
            <a:endParaRPr b="1">
              <a:solidFill>
                <a:srgbClr val="FF0000"/>
              </a:solidFill>
            </a:endParaRPr>
          </a:p>
        </p:txBody>
      </p:sp>
      <p:graphicFrame>
        <p:nvGraphicFramePr>
          <p:cNvPr id="156" name="Google Shape;156;p20"/>
          <p:cNvGraphicFramePr/>
          <p:nvPr/>
        </p:nvGraphicFramePr>
        <p:xfrm>
          <a:off x="4457425" y="14069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565250"/>
                <a:gridCol w="565250"/>
              </a:tblGrid>
              <a:tr h="340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7" name="Google Shape;157;p20"/>
          <p:cNvGraphicFramePr/>
          <p:nvPr/>
        </p:nvGraphicFramePr>
        <p:xfrm>
          <a:off x="4457425" y="17698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565250"/>
                <a:gridCol w="565250"/>
              </a:tblGrid>
              <a:tr h="340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8" name="Google Shape;158;p20"/>
          <p:cNvGraphicFramePr/>
          <p:nvPr/>
        </p:nvGraphicFramePr>
        <p:xfrm>
          <a:off x="4457425" y="21374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565250"/>
                <a:gridCol w="565250"/>
              </a:tblGrid>
              <a:tr h="340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...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...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FF"/>
                    </a:solidFill>
                  </a:tcPr>
                </a:tc>
              </a:tr>
            </a:tbl>
          </a:graphicData>
        </a:graphic>
      </p:graphicFrame>
      <p:grpSp>
        <p:nvGrpSpPr>
          <p:cNvPr id="159" name="Google Shape;159;p20"/>
          <p:cNvGrpSpPr/>
          <p:nvPr/>
        </p:nvGrpSpPr>
        <p:grpSpPr>
          <a:xfrm>
            <a:off x="6024001" y="2208625"/>
            <a:ext cx="845355" cy="953582"/>
            <a:chOff x="6024001" y="2208625"/>
            <a:chExt cx="845355" cy="953582"/>
          </a:xfrm>
        </p:grpSpPr>
        <p:sp>
          <p:nvSpPr>
            <p:cNvPr id="160" name="Google Shape;160;p20"/>
            <p:cNvSpPr/>
            <p:nvPr/>
          </p:nvSpPr>
          <p:spPr>
            <a:xfrm>
              <a:off x="6024001" y="2208625"/>
              <a:ext cx="765731" cy="895663"/>
            </a:xfrm>
            <a:custGeom>
              <a:rect b="b" l="l" r="r" t="t"/>
              <a:pathLst>
                <a:path extrusionOk="0" h="38548" w="37203">
                  <a:moveTo>
                    <a:pt x="37203" y="0"/>
                  </a:moveTo>
                  <a:cubicBezTo>
                    <a:pt x="36381" y="4408"/>
                    <a:pt x="38474" y="20021"/>
                    <a:pt x="32273" y="26446"/>
                  </a:cubicBezTo>
                  <a:cubicBezTo>
                    <a:pt x="26073" y="32871"/>
                    <a:pt x="5379" y="36531"/>
                    <a:pt x="0" y="38548"/>
                  </a:cubicBezTo>
                </a:path>
              </a:pathLst>
            </a:custGeom>
            <a:noFill/>
            <a:ln cap="flat" cmpd="sng" w="1905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61" name="Google Shape;161;p20"/>
            <p:cNvSpPr/>
            <p:nvPr/>
          </p:nvSpPr>
          <p:spPr>
            <a:xfrm>
              <a:off x="6037125" y="2221925"/>
              <a:ext cx="832231" cy="940282"/>
            </a:xfrm>
            <a:custGeom>
              <a:rect b="b" l="l" r="r" t="t"/>
              <a:pathLst>
                <a:path extrusionOk="0" h="38548" w="37203">
                  <a:moveTo>
                    <a:pt x="37203" y="0"/>
                  </a:moveTo>
                  <a:cubicBezTo>
                    <a:pt x="36381" y="4408"/>
                    <a:pt x="38474" y="20021"/>
                    <a:pt x="32273" y="26446"/>
                  </a:cubicBezTo>
                  <a:cubicBezTo>
                    <a:pt x="26073" y="32871"/>
                    <a:pt x="5379" y="36531"/>
                    <a:pt x="0" y="38548"/>
                  </a:cubicBezTo>
                </a:path>
              </a:pathLst>
            </a:custGeom>
            <a:noFill/>
            <a:ln cap="flat" cmpd="sng" w="1905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1"/>
          <p:cNvSpPr txBox="1"/>
          <p:nvPr/>
        </p:nvSpPr>
        <p:spPr>
          <a:xfrm>
            <a:off x="1232225" y="4374775"/>
            <a:ext cx="23607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40.8183         -73.9426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1"/>
          <p:cNvSpPr txBox="1"/>
          <p:nvPr>
            <p:ph idx="1" type="body"/>
          </p:nvPr>
        </p:nvSpPr>
        <p:spPr>
          <a:xfrm>
            <a:off x="311700" y="1228675"/>
            <a:ext cx="8520600" cy="11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Join Rooftop location and Solar Radiation location</a:t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Use Geohash to connect the tow tables</a:t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  <p:graphicFrame>
        <p:nvGraphicFramePr>
          <p:cNvPr id="168" name="Google Shape;168;p21"/>
          <p:cNvGraphicFramePr/>
          <p:nvPr/>
        </p:nvGraphicFramePr>
        <p:xfrm>
          <a:off x="1754463" y="34289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596375"/>
                <a:gridCol w="596375"/>
              </a:tblGrid>
              <a:tr h="3294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Centroid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FFF6DB"/>
                        </a:gs>
                        <a:gs pos="100000">
                          <a:srgbClr val="FAD25C"/>
                        </a:gs>
                      </a:gsLst>
                      <a:lin ang="5400012" scaled="0"/>
                    </a:gradFill>
                  </a:tcPr>
                </a:tc>
                <a:tc hMerge="1"/>
              </a:tr>
            </a:tbl>
          </a:graphicData>
        </a:graphic>
      </p:graphicFrame>
      <p:sp>
        <p:nvSpPr>
          <p:cNvPr id="169" name="Google Shape;16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</a:rPr>
              <a:t>Challenges</a:t>
            </a:r>
            <a:r>
              <a:rPr lang="en">
                <a:solidFill>
                  <a:schemeClr val="accent4"/>
                </a:solidFill>
              </a:rPr>
              <a:t> </a:t>
            </a:r>
            <a:endParaRPr>
              <a:solidFill>
                <a:schemeClr val="accent4"/>
              </a:solidFill>
            </a:endParaRPr>
          </a:p>
        </p:txBody>
      </p:sp>
      <p:graphicFrame>
        <p:nvGraphicFramePr>
          <p:cNvPr id="170" name="Google Shape;170;p21"/>
          <p:cNvGraphicFramePr/>
          <p:nvPr/>
        </p:nvGraphicFramePr>
        <p:xfrm>
          <a:off x="1153975" y="2809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1258600"/>
                <a:gridCol w="1258600"/>
              </a:tblGrid>
              <a:tr h="346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Geometry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FFF6DB"/>
                        </a:gs>
                        <a:gs pos="100000">
                          <a:srgbClr val="FAD2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Zip Code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FFF6DB"/>
                        </a:gs>
                        <a:gs pos="100000">
                          <a:srgbClr val="FAD25C"/>
                        </a:gs>
                      </a:gsLst>
                      <a:lin ang="5400012" scaled="0"/>
                    </a:gradFill>
                  </a:tcPr>
                </a:tc>
              </a:tr>
            </a:tbl>
          </a:graphicData>
        </a:graphic>
      </p:graphicFrame>
      <p:graphicFrame>
        <p:nvGraphicFramePr>
          <p:cNvPr id="171" name="Google Shape;171;p21"/>
          <p:cNvGraphicFramePr/>
          <p:nvPr/>
        </p:nvGraphicFramePr>
        <p:xfrm>
          <a:off x="4743625" y="2957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1258600"/>
                <a:gridCol w="1258600"/>
              </a:tblGrid>
              <a:tr h="346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Latitude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DCECD5"/>
                        </a:gs>
                        <a:gs pos="100000">
                          <a:srgbClr val="93BC81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Longitude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DCECD5"/>
                        </a:gs>
                        <a:gs pos="100000">
                          <a:srgbClr val="93BC81"/>
                        </a:gs>
                      </a:gsLst>
                      <a:lin ang="5400012" scaled="0"/>
                    </a:gradFill>
                  </a:tcPr>
                </a:tc>
              </a:tr>
            </a:tbl>
          </a:graphicData>
        </a:graphic>
      </p:graphicFrame>
      <p:graphicFrame>
        <p:nvGraphicFramePr>
          <p:cNvPr id="172" name="Google Shape;172;p21"/>
          <p:cNvGraphicFramePr/>
          <p:nvPr/>
        </p:nvGraphicFramePr>
        <p:xfrm>
          <a:off x="1153975" y="4042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1258600"/>
                <a:gridCol w="1258600"/>
              </a:tblGrid>
              <a:tr h="346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Latitude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FFF6DB"/>
                        </a:gs>
                        <a:gs pos="100000">
                          <a:srgbClr val="FAD2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Longitude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FFF6DB"/>
                        </a:gs>
                        <a:gs pos="100000">
                          <a:srgbClr val="FAD25C"/>
                        </a:gs>
                      </a:gsLst>
                      <a:lin ang="5400012" scaled="0"/>
                    </a:gradFill>
                  </a:tcPr>
                </a:tc>
              </a:tr>
            </a:tbl>
          </a:graphicData>
        </a:graphic>
      </p:graphicFrame>
      <p:graphicFrame>
        <p:nvGraphicFramePr>
          <p:cNvPr id="173" name="Google Shape;173;p21"/>
          <p:cNvGraphicFramePr/>
          <p:nvPr/>
        </p:nvGraphicFramePr>
        <p:xfrm>
          <a:off x="1861575" y="4656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596375"/>
                <a:gridCol w="596375"/>
              </a:tblGrid>
              <a:tr h="3461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Geohash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FFF6DB"/>
                        </a:gs>
                        <a:gs pos="100000">
                          <a:srgbClr val="FAD25C"/>
                        </a:gs>
                      </a:gsLst>
                      <a:lin ang="5400012" scaled="0"/>
                    </a:gradFill>
                  </a:tcPr>
                </a:tc>
                <a:tc hMerge="1"/>
              </a:tr>
            </a:tbl>
          </a:graphicData>
        </a:graphic>
      </p:graphicFrame>
      <p:graphicFrame>
        <p:nvGraphicFramePr>
          <p:cNvPr id="174" name="Google Shape;174;p21"/>
          <p:cNvGraphicFramePr/>
          <p:nvPr/>
        </p:nvGraphicFramePr>
        <p:xfrm>
          <a:off x="5405850" y="4656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596375"/>
                <a:gridCol w="596375"/>
              </a:tblGrid>
              <a:tr h="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Geohash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DCECD5"/>
                        </a:gs>
                        <a:gs pos="100000">
                          <a:srgbClr val="93BC81"/>
                        </a:gs>
                      </a:gsLst>
                      <a:lin ang="5400012" scaled="0"/>
                    </a:gradFill>
                  </a:tcPr>
                </a:tc>
                <a:tc hMerge="1"/>
              </a:tr>
            </a:tbl>
          </a:graphicData>
        </a:graphic>
      </p:graphicFrame>
      <p:cxnSp>
        <p:nvCxnSpPr>
          <p:cNvPr id="175" name="Google Shape;175;p21"/>
          <p:cNvCxnSpPr/>
          <p:nvPr/>
        </p:nvCxnSpPr>
        <p:spPr>
          <a:xfrm>
            <a:off x="2017050" y="3211175"/>
            <a:ext cx="269100" cy="201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6" name="Google Shape;176;p21"/>
          <p:cNvCxnSpPr/>
          <p:nvPr/>
        </p:nvCxnSpPr>
        <p:spPr>
          <a:xfrm flipH="1">
            <a:off x="2407650" y="4423875"/>
            <a:ext cx="14700" cy="232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" name="Google Shape;177;p21"/>
          <p:cNvCxnSpPr/>
          <p:nvPr/>
        </p:nvCxnSpPr>
        <p:spPr>
          <a:xfrm flipH="1">
            <a:off x="6001950" y="3406600"/>
            <a:ext cx="15600" cy="1249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8" name="Google Shape;178;p21"/>
          <p:cNvCxnSpPr/>
          <p:nvPr/>
        </p:nvCxnSpPr>
        <p:spPr>
          <a:xfrm>
            <a:off x="3158838" y="4752450"/>
            <a:ext cx="21501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" name="Google Shape;179;p21"/>
          <p:cNvCxnSpPr/>
          <p:nvPr/>
        </p:nvCxnSpPr>
        <p:spPr>
          <a:xfrm>
            <a:off x="3151225" y="4952350"/>
            <a:ext cx="21501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180" name="Google Shape;180;p21"/>
          <p:cNvGraphicFramePr/>
          <p:nvPr/>
        </p:nvGraphicFramePr>
        <p:xfrm>
          <a:off x="1865388" y="2190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596375"/>
                <a:gridCol w="596375"/>
              </a:tblGrid>
              <a:tr h="3461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PV Rooftop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FFF6DB"/>
                        </a:gs>
                        <a:gs pos="100000">
                          <a:srgbClr val="FAD25C"/>
                        </a:gs>
                      </a:gsLst>
                      <a:lin ang="5400012" scaled="0"/>
                    </a:gradFill>
                  </a:tcPr>
                </a:tc>
                <a:tc hMerge="1"/>
              </a:tr>
            </a:tbl>
          </a:graphicData>
        </a:graphic>
      </p:graphicFrame>
      <p:graphicFrame>
        <p:nvGraphicFramePr>
          <p:cNvPr id="181" name="Google Shape;181;p21"/>
          <p:cNvGraphicFramePr/>
          <p:nvPr/>
        </p:nvGraphicFramePr>
        <p:xfrm>
          <a:off x="5409663" y="2190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596375"/>
                <a:gridCol w="596375"/>
              </a:tblGrid>
              <a:tr h="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Radiation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DCECD5"/>
                        </a:gs>
                        <a:gs pos="100000">
                          <a:srgbClr val="93BC81"/>
                        </a:gs>
                      </a:gsLst>
                      <a:lin ang="5400012" scaled="0"/>
                    </a:gradFill>
                  </a:tcPr>
                </a:tc>
                <a:tc hMerge="1"/>
              </a:tr>
            </a:tbl>
          </a:graphicData>
        </a:graphic>
      </p:graphicFrame>
      <p:cxnSp>
        <p:nvCxnSpPr>
          <p:cNvPr id="182" name="Google Shape;182;p21"/>
          <p:cNvCxnSpPr/>
          <p:nvPr/>
        </p:nvCxnSpPr>
        <p:spPr>
          <a:xfrm>
            <a:off x="2606125" y="2612863"/>
            <a:ext cx="221700" cy="215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3" name="Google Shape;183;p21"/>
          <p:cNvCxnSpPr/>
          <p:nvPr/>
        </p:nvCxnSpPr>
        <p:spPr>
          <a:xfrm>
            <a:off x="6142700" y="2612863"/>
            <a:ext cx="341100" cy="329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4" name="Google Shape;184;p21"/>
          <p:cNvCxnSpPr/>
          <p:nvPr/>
        </p:nvCxnSpPr>
        <p:spPr>
          <a:xfrm flipH="1">
            <a:off x="1964475" y="2591538"/>
            <a:ext cx="231900" cy="209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5" name="Google Shape;185;p21"/>
          <p:cNvCxnSpPr/>
          <p:nvPr/>
        </p:nvCxnSpPr>
        <p:spPr>
          <a:xfrm flipH="1">
            <a:off x="5464075" y="2646838"/>
            <a:ext cx="324900" cy="246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6" name="Google Shape;186;p21"/>
          <p:cNvSpPr txBox="1"/>
          <p:nvPr/>
        </p:nvSpPr>
        <p:spPr>
          <a:xfrm>
            <a:off x="1212350" y="4656200"/>
            <a:ext cx="8751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dr72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87" name="Google Shape;187;p21"/>
          <p:cNvSpPr txBox="1"/>
          <p:nvPr/>
        </p:nvSpPr>
        <p:spPr>
          <a:xfrm>
            <a:off x="4900125" y="3296700"/>
            <a:ext cx="23607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40.87               -74.00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21"/>
          <p:cNvSpPr txBox="1"/>
          <p:nvPr/>
        </p:nvSpPr>
        <p:spPr>
          <a:xfrm>
            <a:off x="6695500" y="4656200"/>
            <a:ext cx="8751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dr72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21"/>
          <p:cNvSpPr/>
          <p:nvPr/>
        </p:nvSpPr>
        <p:spPr>
          <a:xfrm>
            <a:off x="0" y="3053988"/>
            <a:ext cx="1258500" cy="888300"/>
          </a:xfrm>
          <a:prstGeom prst="heptagon">
            <a:avLst>
              <a:gd fmla="val 102572" name="hf"/>
              <a:gd fmla="val 105210" name="vf"/>
            </a:avLst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1"/>
          <p:cNvSpPr/>
          <p:nvPr/>
        </p:nvSpPr>
        <p:spPr>
          <a:xfrm>
            <a:off x="554250" y="3417875"/>
            <a:ext cx="150000" cy="1605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1" name="Google Shape;191;p21"/>
          <p:cNvCxnSpPr/>
          <p:nvPr/>
        </p:nvCxnSpPr>
        <p:spPr>
          <a:xfrm>
            <a:off x="2827825" y="3811538"/>
            <a:ext cx="235200" cy="235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2" name="Google Shape;192;p21"/>
          <p:cNvCxnSpPr/>
          <p:nvPr/>
        </p:nvCxnSpPr>
        <p:spPr>
          <a:xfrm flipH="1">
            <a:off x="1481750" y="3828338"/>
            <a:ext cx="336300" cy="201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3" name="Google Shape;193;p21"/>
          <p:cNvSpPr/>
          <p:nvPr/>
        </p:nvSpPr>
        <p:spPr>
          <a:xfrm>
            <a:off x="6837525" y="1437350"/>
            <a:ext cx="2150064" cy="1363608"/>
          </a:xfrm>
          <a:prstGeom prst="cloud">
            <a:avLst/>
          </a:prstGeom>
          <a:solidFill>
            <a:srgbClr val="FFF2CC"/>
          </a:solidFill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15mins/year</a:t>
            </a:r>
            <a:endParaRPr b="1" sz="1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1"/>
          <p:cNvSpPr/>
          <p:nvPr/>
        </p:nvSpPr>
        <p:spPr>
          <a:xfrm>
            <a:off x="7009325" y="3349700"/>
            <a:ext cx="2150064" cy="1363608"/>
          </a:xfrm>
          <a:prstGeom prst="cloud">
            <a:avLst/>
          </a:prstGeom>
          <a:solidFill>
            <a:srgbClr val="FFF2CC"/>
          </a:solidFill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High Accuracy</a:t>
            </a:r>
            <a:endParaRPr b="1" sz="16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Slow</a:t>
            </a:r>
            <a:endParaRPr b="1" sz="16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00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200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9" name="Google Shape;199;p22"/>
          <p:cNvGraphicFramePr/>
          <p:nvPr/>
        </p:nvGraphicFramePr>
        <p:xfrm>
          <a:off x="1153975" y="2809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1258600"/>
                <a:gridCol w="1258600"/>
              </a:tblGrid>
              <a:tr h="346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Geometry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FFF6DB"/>
                        </a:gs>
                        <a:gs pos="100000">
                          <a:srgbClr val="FAD2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Zip Code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FFF6DB"/>
                        </a:gs>
                        <a:gs pos="100000">
                          <a:srgbClr val="FAD25C"/>
                        </a:gs>
                      </a:gsLst>
                      <a:lin ang="5400012" scaled="0"/>
                    </a:gradFill>
                  </a:tcPr>
                </a:tc>
              </a:tr>
            </a:tbl>
          </a:graphicData>
        </a:graphic>
      </p:graphicFrame>
      <p:sp>
        <p:nvSpPr>
          <p:cNvPr id="200" name="Google Shape;200;p22"/>
          <p:cNvSpPr txBox="1"/>
          <p:nvPr>
            <p:ph idx="1" type="body"/>
          </p:nvPr>
        </p:nvSpPr>
        <p:spPr>
          <a:xfrm>
            <a:off x="311700" y="1228675"/>
            <a:ext cx="8520600" cy="9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Join Rooftop location and Solar Radiation location</a:t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Use Geohash to connect the tow tables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201" name="Google Shape;20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</a:rPr>
              <a:t>Challenges</a:t>
            </a:r>
            <a:r>
              <a:rPr lang="en">
                <a:solidFill>
                  <a:schemeClr val="accent4"/>
                </a:solidFill>
              </a:rPr>
              <a:t> </a:t>
            </a:r>
            <a:endParaRPr>
              <a:solidFill>
                <a:schemeClr val="accent4"/>
              </a:solidFill>
            </a:endParaRPr>
          </a:p>
        </p:txBody>
      </p:sp>
      <p:graphicFrame>
        <p:nvGraphicFramePr>
          <p:cNvPr id="202" name="Google Shape;202;p22"/>
          <p:cNvGraphicFramePr/>
          <p:nvPr/>
        </p:nvGraphicFramePr>
        <p:xfrm>
          <a:off x="4743625" y="2957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1258600"/>
                <a:gridCol w="1258600"/>
              </a:tblGrid>
              <a:tr h="346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Latitude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DCECD5"/>
                        </a:gs>
                        <a:gs pos="100000">
                          <a:srgbClr val="93BC81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Longitude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DCECD5"/>
                        </a:gs>
                        <a:gs pos="100000">
                          <a:srgbClr val="93BC81"/>
                        </a:gs>
                      </a:gsLst>
                      <a:lin ang="5400012" scaled="0"/>
                    </a:gradFill>
                  </a:tcPr>
                </a:tc>
              </a:tr>
            </a:tbl>
          </a:graphicData>
        </a:graphic>
      </p:graphicFrame>
      <p:graphicFrame>
        <p:nvGraphicFramePr>
          <p:cNvPr id="203" name="Google Shape;203;p22"/>
          <p:cNvGraphicFramePr/>
          <p:nvPr/>
        </p:nvGraphicFramePr>
        <p:xfrm>
          <a:off x="1153975" y="4042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1258600"/>
                <a:gridCol w="1258600"/>
              </a:tblGrid>
              <a:tr h="346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Latitude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FFF6DB"/>
                        </a:gs>
                        <a:gs pos="100000">
                          <a:srgbClr val="FAD25C"/>
                        </a:gs>
                      </a:gsLst>
                      <a:lin ang="5400012" scaled="0"/>
                    </a:gra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Longitude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FFF6DB"/>
                        </a:gs>
                        <a:gs pos="100000">
                          <a:srgbClr val="FAD25C"/>
                        </a:gs>
                      </a:gsLst>
                      <a:lin ang="5400012" scaled="0"/>
                    </a:gradFill>
                  </a:tcPr>
                </a:tc>
              </a:tr>
            </a:tbl>
          </a:graphicData>
        </a:graphic>
      </p:graphicFrame>
      <p:graphicFrame>
        <p:nvGraphicFramePr>
          <p:cNvPr id="204" name="Google Shape;204;p22"/>
          <p:cNvGraphicFramePr/>
          <p:nvPr/>
        </p:nvGraphicFramePr>
        <p:xfrm>
          <a:off x="1861575" y="4656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596375"/>
                <a:gridCol w="596375"/>
              </a:tblGrid>
              <a:tr h="3461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Geohash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FFF6DB"/>
                        </a:gs>
                        <a:gs pos="100000">
                          <a:srgbClr val="FAD25C"/>
                        </a:gs>
                      </a:gsLst>
                      <a:lin ang="5400012" scaled="0"/>
                    </a:gradFill>
                  </a:tcPr>
                </a:tc>
                <a:tc hMerge="1"/>
              </a:tr>
            </a:tbl>
          </a:graphicData>
        </a:graphic>
      </p:graphicFrame>
      <p:graphicFrame>
        <p:nvGraphicFramePr>
          <p:cNvPr id="205" name="Google Shape;205;p22"/>
          <p:cNvGraphicFramePr/>
          <p:nvPr/>
        </p:nvGraphicFramePr>
        <p:xfrm>
          <a:off x="5405850" y="4656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596375"/>
                <a:gridCol w="596375"/>
              </a:tblGrid>
              <a:tr h="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Geohash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DCECD5"/>
                        </a:gs>
                        <a:gs pos="100000">
                          <a:srgbClr val="93BC81"/>
                        </a:gs>
                      </a:gsLst>
                      <a:lin ang="5400012" scaled="0"/>
                    </a:gradFill>
                  </a:tcPr>
                </a:tc>
                <a:tc hMerge="1"/>
              </a:tr>
            </a:tbl>
          </a:graphicData>
        </a:graphic>
      </p:graphicFrame>
      <p:cxnSp>
        <p:nvCxnSpPr>
          <p:cNvPr id="206" name="Google Shape;206;p22"/>
          <p:cNvCxnSpPr/>
          <p:nvPr/>
        </p:nvCxnSpPr>
        <p:spPr>
          <a:xfrm flipH="1">
            <a:off x="2407650" y="4423875"/>
            <a:ext cx="14700" cy="232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7" name="Google Shape;207;p22"/>
          <p:cNvCxnSpPr/>
          <p:nvPr/>
        </p:nvCxnSpPr>
        <p:spPr>
          <a:xfrm flipH="1">
            <a:off x="6001950" y="3406600"/>
            <a:ext cx="15600" cy="1249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8" name="Google Shape;208;p22"/>
          <p:cNvCxnSpPr/>
          <p:nvPr/>
        </p:nvCxnSpPr>
        <p:spPr>
          <a:xfrm>
            <a:off x="3158838" y="4752450"/>
            <a:ext cx="21501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22"/>
          <p:cNvCxnSpPr/>
          <p:nvPr/>
        </p:nvCxnSpPr>
        <p:spPr>
          <a:xfrm>
            <a:off x="3151225" y="4952350"/>
            <a:ext cx="21501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210" name="Google Shape;210;p22"/>
          <p:cNvGraphicFramePr/>
          <p:nvPr/>
        </p:nvGraphicFramePr>
        <p:xfrm>
          <a:off x="1865388" y="2190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596375"/>
                <a:gridCol w="596375"/>
              </a:tblGrid>
              <a:tr h="3461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PV Rooftop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FFF6DB"/>
                        </a:gs>
                        <a:gs pos="100000">
                          <a:srgbClr val="FAD25C"/>
                        </a:gs>
                      </a:gsLst>
                      <a:lin ang="5400012" scaled="0"/>
                    </a:gradFill>
                  </a:tcPr>
                </a:tc>
                <a:tc hMerge="1"/>
              </a:tr>
            </a:tbl>
          </a:graphicData>
        </a:graphic>
      </p:graphicFrame>
      <p:graphicFrame>
        <p:nvGraphicFramePr>
          <p:cNvPr id="211" name="Google Shape;211;p22"/>
          <p:cNvGraphicFramePr/>
          <p:nvPr/>
        </p:nvGraphicFramePr>
        <p:xfrm>
          <a:off x="5409663" y="2190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{13062285-5CBE-4CAF-A6D2-9D0F51D61E99}</a:tableStyleId>
              </a:tblPr>
              <a:tblGrid>
                <a:gridCol w="596375"/>
                <a:gridCol w="596375"/>
              </a:tblGrid>
              <a:tr h="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Radiation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>
                    <a:gradFill>
                      <a:gsLst>
                        <a:gs pos="0">
                          <a:srgbClr val="DCECD5"/>
                        </a:gs>
                        <a:gs pos="100000">
                          <a:srgbClr val="93BC81"/>
                        </a:gs>
                      </a:gsLst>
                      <a:lin ang="5400012" scaled="0"/>
                    </a:gradFill>
                  </a:tcPr>
                </a:tc>
                <a:tc hMerge="1"/>
              </a:tr>
            </a:tbl>
          </a:graphicData>
        </a:graphic>
      </p:graphicFrame>
      <p:cxnSp>
        <p:nvCxnSpPr>
          <p:cNvPr id="212" name="Google Shape;212;p22"/>
          <p:cNvCxnSpPr/>
          <p:nvPr/>
        </p:nvCxnSpPr>
        <p:spPr>
          <a:xfrm>
            <a:off x="2606125" y="2612863"/>
            <a:ext cx="221700" cy="215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3" name="Google Shape;213;p22"/>
          <p:cNvCxnSpPr/>
          <p:nvPr/>
        </p:nvCxnSpPr>
        <p:spPr>
          <a:xfrm>
            <a:off x="6142700" y="2612863"/>
            <a:ext cx="341100" cy="329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" name="Google Shape;214;p22"/>
          <p:cNvCxnSpPr/>
          <p:nvPr/>
        </p:nvCxnSpPr>
        <p:spPr>
          <a:xfrm flipH="1">
            <a:off x="1964475" y="2591538"/>
            <a:ext cx="231900" cy="209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5" name="Google Shape;215;p22"/>
          <p:cNvCxnSpPr/>
          <p:nvPr/>
        </p:nvCxnSpPr>
        <p:spPr>
          <a:xfrm flipH="1">
            <a:off x="5464075" y="2646838"/>
            <a:ext cx="324900" cy="2466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6" name="Google Shape;216;p22"/>
          <p:cNvSpPr txBox="1"/>
          <p:nvPr/>
        </p:nvSpPr>
        <p:spPr>
          <a:xfrm>
            <a:off x="1212350" y="4656200"/>
            <a:ext cx="8751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dr72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22"/>
          <p:cNvSpPr txBox="1"/>
          <p:nvPr/>
        </p:nvSpPr>
        <p:spPr>
          <a:xfrm>
            <a:off x="4900125" y="3296700"/>
            <a:ext cx="23607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40.87               -74.00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2"/>
          <p:cNvSpPr txBox="1"/>
          <p:nvPr/>
        </p:nvSpPr>
        <p:spPr>
          <a:xfrm>
            <a:off x="6695500" y="4656200"/>
            <a:ext cx="8751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dr72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9" name="Google Shape;219;p22"/>
          <p:cNvCxnSpPr/>
          <p:nvPr/>
        </p:nvCxnSpPr>
        <p:spPr>
          <a:xfrm flipH="1">
            <a:off x="2375775" y="3328150"/>
            <a:ext cx="425700" cy="7059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220" name="Google Shape;220;p22"/>
          <p:cNvGrpSpPr/>
          <p:nvPr/>
        </p:nvGrpSpPr>
        <p:grpSpPr>
          <a:xfrm>
            <a:off x="6772850" y="3119300"/>
            <a:ext cx="2059449" cy="1607699"/>
            <a:chOff x="6772850" y="3119300"/>
            <a:chExt cx="2059449" cy="1607699"/>
          </a:xfrm>
        </p:grpSpPr>
        <p:pic>
          <p:nvPicPr>
            <p:cNvPr id="221" name="Google Shape;221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30757" y="3477199"/>
              <a:ext cx="1701543" cy="1249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2" name="Google Shape;222;p22"/>
            <p:cNvSpPr txBox="1"/>
            <p:nvPr/>
          </p:nvSpPr>
          <p:spPr>
            <a:xfrm rot="5400000">
              <a:off x="6514250" y="3824088"/>
              <a:ext cx="875100" cy="35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alibri"/>
                  <a:ea typeface="Calibri"/>
                  <a:cs typeface="Calibri"/>
                  <a:sym typeface="Calibri"/>
                </a:rPr>
                <a:t>19.5km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22"/>
            <p:cNvSpPr txBox="1"/>
            <p:nvPr/>
          </p:nvSpPr>
          <p:spPr>
            <a:xfrm>
              <a:off x="7543975" y="3119300"/>
              <a:ext cx="875100" cy="35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alibri"/>
                  <a:ea typeface="Calibri"/>
                  <a:cs typeface="Calibri"/>
                  <a:sym typeface="Calibri"/>
                </a:rPr>
                <a:t>39.1km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4" name="Google Shape;224;p22"/>
          <p:cNvSpPr/>
          <p:nvPr/>
        </p:nvSpPr>
        <p:spPr>
          <a:xfrm>
            <a:off x="6837525" y="1437350"/>
            <a:ext cx="2150064" cy="1363608"/>
          </a:xfrm>
          <a:prstGeom prst="cloud">
            <a:avLst/>
          </a:prstGeom>
          <a:solidFill>
            <a:srgbClr val="FFF2CC"/>
          </a:solidFill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4A86E8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b="1" lang="e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mins/year</a:t>
            </a:r>
            <a:endParaRPr b="1" sz="1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2"/>
          <p:cNvSpPr/>
          <p:nvPr/>
        </p:nvSpPr>
        <p:spPr>
          <a:xfrm>
            <a:off x="2308075" y="2654438"/>
            <a:ext cx="1602300" cy="661200"/>
          </a:xfrm>
          <a:prstGeom prst="ellipse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2"/>
          <p:cNvSpPr txBox="1"/>
          <p:nvPr/>
        </p:nvSpPr>
        <p:spPr>
          <a:xfrm>
            <a:off x="1232225" y="4374775"/>
            <a:ext cx="23607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40.8183         -73.9426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hlink"/>
                </a:solidFill>
                <a:hlinkClick r:id="rId3"/>
              </a:rPr>
              <a:t>Front End</a:t>
            </a:r>
            <a:endParaRPr b="1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</a:rPr>
              <a:t>Tableau</a:t>
            </a:r>
            <a:endParaRPr b="1">
              <a:solidFill>
                <a:schemeClr val="accent4"/>
              </a:solidFill>
            </a:endParaRPr>
          </a:p>
        </p:txBody>
      </p:sp>
      <p:pic>
        <p:nvPicPr>
          <p:cNvPr id="232" name="Google Shape;232;p23" title="trimed_demo.mo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26073" y="78712"/>
            <a:ext cx="6648151" cy="498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</a:rPr>
              <a:t>Xiuhong Cai</a:t>
            </a:r>
            <a:endParaRPr b="1">
              <a:solidFill>
                <a:schemeClr val="accent4"/>
              </a:solidFill>
            </a:endParaRPr>
          </a:p>
        </p:txBody>
      </p:sp>
      <p:sp>
        <p:nvSpPr>
          <p:cNvPr id="238" name="Google Shape;238;p24"/>
          <p:cNvSpPr txBox="1"/>
          <p:nvPr>
            <p:ph idx="1" type="body"/>
          </p:nvPr>
        </p:nvSpPr>
        <p:spPr>
          <a:xfrm>
            <a:off x="311700" y="1152475"/>
            <a:ext cx="4640400" cy="35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"/>
              <a:buChar char="●"/>
            </a:pPr>
            <a:r>
              <a:rPr b="1" lang="en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PhD in Physics </a:t>
            </a:r>
            <a:endParaRPr b="1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"/>
              <a:buChar char="●"/>
            </a:pPr>
            <a:r>
              <a:rPr lang="en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Molecular dynamics</a:t>
            </a:r>
            <a:endParaRPr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"/>
              <a:buChar char="●"/>
            </a:pPr>
            <a:r>
              <a:rPr lang="en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Organized APS CUWiP @ NYC  </a:t>
            </a:r>
            <a:r>
              <a:rPr lang="en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/</a:t>
            </a:r>
            <a:r>
              <a:rPr lang="en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CSSA leader</a:t>
            </a:r>
            <a:endParaRPr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"/>
              <a:buChar char="●"/>
            </a:pPr>
            <a:r>
              <a:rPr lang="en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Zumba every week</a:t>
            </a:r>
            <a:endParaRPr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39" name="Google Shape;239;p24"/>
          <p:cNvPicPr preferRelativeResize="0"/>
          <p:nvPr/>
        </p:nvPicPr>
        <p:blipFill rotWithShape="1">
          <a:blip r:embed="rId3">
            <a:alphaModFix/>
          </a:blip>
          <a:srcRect b="20393" l="0" r="0" t="35118"/>
          <a:stretch/>
        </p:blipFill>
        <p:spPr>
          <a:xfrm>
            <a:off x="148575" y="3346225"/>
            <a:ext cx="2518875" cy="1737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2611" y="3257760"/>
            <a:ext cx="1435774" cy="1914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2600" y="110475"/>
            <a:ext cx="4511400" cy="3480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03128" y="3530900"/>
            <a:ext cx="2329171" cy="15527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uwip-nyc-logo" id="243" name="Google Shape;243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17812" y="2727525"/>
            <a:ext cx="1207975" cy="241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</a:rPr>
              <a:t>Data </a:t>
            </a:r>
            <a:endParaRPr b="1">
              <a:solidFill>
                <a:schemeClr val="accent4"/>
              </a:solidFill>
            </a:endParaRPr>
          </a:p>
        </p:txBody>
      </p:sp>
      <p:sp>
        <p:nvSpPr>
          <p:cNvPr id="249" name="Google Shape;24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Rooftop information on buildings at 128 metropolitan areas </a:t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Solar radiation hourly/half-hourly data in US  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250" name="Google Shape;250;p25"/>
          <p:cNvSpPr txBox="1"/>
          <p:nvPr/>
        </p:nvSpPr>
        <p:spPr>
          <a:xfrm>
            <a:off x="86075" y="4242613"/>
            <a:ext cx="2882700" cy="7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PV Rooftop</a:t>
            </a:r>
            <a:endParaRPr b="1" sz="2400">
              <a:solidFill>
                <a:srgbClr val="FF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100 GB</a:t>
            </a:r>
            <a:endParaRPr b="1" sz="2400">
              <a:solidFill>
                <a:srgbClr val="FF00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51" name="Google Shape;25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063" y="2550775"/>
            <a:ext cx="2602725" cy="151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8425" y="2413650"/>
            <a:ext cx="3190049" cy="177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71525" y="2954086"/>
            <a:ext cx="1660776" cy="930038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5"/>
          <p:cNvSpPr txBox="1"/>
          <p:nvPr/>
        </p:nvSpPr>
        <p:spPr>
          <a:xfrm>
            <a:off x="4073525" y="4242625"/>
            <a:ext cx="2882700" cy="7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Solar Radiation</a:t>
            </a:r>
            <a:endParaRPr b="1" sz="2400">
              <a:solidFill>
                <a:srgbClr val="FF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15 TB </a:t>
            </a:r>
            <a:endParaRPr b="1" sz="2400">
              <a:solidFill>
                <a:srgbClr val="FF00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